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10.png" ContentType="image/png"/>
  <Override PartName="/ppt/media/image6.png" ContentType="image/png"/>
  <Override PartName="/ppt/media/image7.jpeg" ContentType="image/jpeg"/>
  <Override PartName="/ppt/media/image11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2.png" ContentType="image/png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792324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120" y="3907800"/>
            <a:ext cx="792324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120" y="39078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69200" y="39078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87880" y="16002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967000" y="16002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120" y="39078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87880" y="39078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5967000" y="39078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120" y="1600200"/>
            <a:ext cx="7923240" cy="441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792324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94760" y="228600"/>
            <a:ext cx="8013960" cy="4233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120" y="39078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120" y="1600200"/>
            <a:ext cx="7923240" cy="441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69200" y="39078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120" y="3907800"/>
            <a:ext cx="792324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792324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120" y="3907800"/>
            <a:ext cx="792324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120" y="39078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69200" y="39078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87880" y="16002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967000" y="16002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120" y="39078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87880" y="39078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5967000" y="3907800"/>
            <a:ext cx="255096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792324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94760" y="228600"/>
            <a:ext cx="8013960" cy="4233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120" y="39078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69200" y="39078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69200" y="1600200"/>
            <a:ext cx="386640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120" y="3907800"/>
            <a:ext cx="7923240" cy="2107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152280"/>
            <a:ext cx="8685360" cy="6094440"/>
            <a:chOff x="0" y="152280"/>
            <a:chExt cx="8685360" cy="6094440"/>
          </a:xfrm>
        </p:grpSpPr>
        <p:sp>
          <p:nvSpPr>
            <p:cNvPr id="1" name="CustomShape 2"/>
            <p:cNvSpPr/>
            <p:nvPr/>
          </p:nvSpPr>
          <p:spPr>
            <a:xfrm>
              <a:off x="380880" y="533520"/>
              <a:ext cx="8304480" cy="5713200"/>
            </a:xfrm>
            <a:custGeom>
              <a:avLst/>
              <a:gdLst/>
              <a:ahLst/>
              <a:rect l="0" t="0" r="r" b="b"/>
              <a:pathLst>
                <a:path w="23070" h="15872">
                  <a:moveTo>
                    <a:pt x="2178" y="0"/>
                  </a:moveTo>
                  <a:lnTo>
                    <a:pt x="2179" y="0"/>
                  </a:lnTo>
                  <a:cubicBezTo>
                    <a:pt x="1796" y="0"/>
                    <a:pt x="1420" y="101"/>
                    <a:pt x="1089" y="292"/>
                  </a:cubicBezTo>
                  <a:cubicBezTo>
                    <a:pt x="758" y="483"/>
                    <a:pt x="483" y="758"/>
                    <a:pt x="292" y="1089"/>
                  </a:cubicBezTo>
                  <a:cubicBezTo>
                    <a:pt x="101" y="1420"/>
                    <a:pt x="0" y="1796"/>
                    <a:pt x="0" y="2179"/>
                  </a:cubicBezTo>
                  <a:lnTo>
                    <a:pt x="0" y="13692"/>
                  </a:lnTo>
                  <a:lnTo>
                    <a:pt x="0" y="13692"/>
                  </a:lnTo>
                  <a:cubicBezTo>
                    <a:pt x="0" y="14075"/>
                    <a:pt x="101" y="14451"/>
                    <a:pt x="292" y="14782"/>
                  </a:cubicBezTo>
                  <a:cubicBezTo>
                    <a:pt x="483" y="15113"/>
                    <a:pt x="758" y="15388"/>
                    <a:pt x="1089" y="15579"/>
                  </a:cubicBezTo>
                  <a:cubicBezTo>
                    <a:pt x="1420" y="15770"/>
                    <a:pt x="1796" y="15871"/>
                    <a:pt x="2179" y="15871"/>
                  </a:cubicBezTo>
                  <a:lnTo>
                    <a:pt x="20890" y="15871"/>
                  </a:lnTo>
                  <a:lnTo>
                    <a:pt x="20890" y="15871"/>
                  </a:lnTo>
                  <a:cubicBezTo>
                    <a:pt x="21273" y="15871"/>
                    <a:pt x="21649" y="15770"/>
                    <a:pt x="21980" y="15579"/>
                  </a:cubicBezTo>
                  <a:cubicBezTo>
                    <a:pt x="22311" y="15388"/>
                    <a:pt x="22586" y="15113"/>
                    <a:pt x="22777" y="14782"/>
                  </a:cubicBezTo>
                  <a:cubicBezTo>
                    <a:pt x="22968" y="14451"/>
                    <a:pt x="23069" y="14075"/>
                    <a:pt x="23069" y="13692"/>
                  </a:cubicBezTo>
                  <a:lnTo>
                    <a:pt x="23069" y="2178"/>
                  </a:lnTo>
                  <a:lnTo>
                    <a:pt x="23069" y="2179"/>
                  </a:lnTo>
                  <a:lnTo>
                    <a:pt x="23069" y="2179"/>
                  </a:lnTo>
                  <a:cubicBezTo>
                    <a:pt x="23069" y="1796"/>
                    <a:pt x="22968" y="1420"/>
                    <a:pt x="22777" y="1089"/>
                  </a:cubicBezTo>
                  <a:cubicBezTo>
                    <a:pt x="22586" y="758"/>
                    <a:pt x="22311" y="483"/>
                    <a:pt x="21980" y="292"/>
                  </a:cubicBezTo>
                  <a:cubicBezTo>
                    <a:pt x="21649" y="101"/>
                    <a:pt x="21273" y="0"/>
                    <a:pt x="20890" y="0"/>
                  </a:cubicBezTo>
                  <a:lnTo>
                    <a:pt x="2178" y="0"/>
                  </a:lnTo>
                </a:path>
              </a:pathLst>
            </a:custGeom>
            <a:noFill/>
            <a:ln w="50760">
              <a:solidFill>
                <a:srgbClr val="6699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152280"/>
              <a:ext cx="8532720" cy="1217880"/>
            </a:xfrm>
            <a:custGeom>
              <a:avLst/>
              <a:gdLst/>
              <a:ahLst/>
              <a:rect l="l" t="t" r="r" b="b"/>
              <a:pathLst>
                <a:path w="7004" h="1000">
                  <a:moveTo>
                    <a:pt x="0" y="0"/>
                  </a:moveTo>
                  <a:lnTo>
                    <a:pt x="0" y="1000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0" y="1219320"/>
              <a:ext cx="807552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194760" y="228600"/>
            <a:ext cx="8013960" cy="9129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sk-SK" sz="4200" spc="-1" strike="noStrike">
                <a:solidFill>
                  <a:srgbClr val="ffffff"/>
                </a:solidFill>
                <a:latin typeface="Arial"/>
              </a:rPr>
              <a:t>Kliknúť na úpravu formátu textu titulku</a:t>
            </a:r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120" y="1600200"/>
            <a:ext cx="7923240" cy="4417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</a:rPr>
              <a:t>Kliknúť na úpravu formátu textu osnovy</a:t>
            </a:r>
            <a:endParaRPr b="0" lang="sk-SK" sz="3200" spc="-1" strike="noStrike">
              <a:solidFill>
                <a:srgbClr val="000000"/>
              </a:solidFill>
              <a:latin typeface="Arial"/>
            </a:endParaRPr>
          </a:p>
          <a:p>
            <a:pPr lvl="1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sk-SK" sz="3200" spc="-1" strike="noStrike">
              <a:solidFill>
                <a:srgbClr val="000000"/>
              </a:solidFill>
              <a:latin typeface="Arial"/>
            </a:endParaRPr>
          </a:p>
          <a:p>
            <a:pPr lvl="2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</a:rPr>
              <a:t>Tretia úroveň</a:t>
            </a:r>
            <a:endParaRPr b="0" lang="sk-SK" sz="3200" spc="-1" strike="noStrike">
              <a:solidFill>
                <a:srgbClr val="000000"/>
              </a:solidFill>
              <a:latin typeface="Arial"/>
            </a:endParaRPr>
          </a:p>
          <a:p>
            <a:pPr lvl="3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</a:rPr>
              <a:t>Štvrtá úroveň osnovy</a:t>
            </a:r>
            <a:endParaRPr b="0" lang="sk-SK" sz="3200" spc="-1" strike="noStrike">
              <a:solidFill>
                <a:srgbClr val="000000"/>
              </a:solidFill>
              <a:latin typeface="Arial"/>
            </a:endParaRPr>
          </a:p>
          <a:p>
            <a:pPr lvl="4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</a:rPr>
              <a:t>Piata úroveň osnovy</a:t>
            </a:r>
            <a:endParaRPr b="0" lang="sk-SK" sz="3200" spc="-1" strike="noStrike">
              <a:solidFill>
                <a:srgbClr val="000000"/>
              </a:solidFill>
              <a:latin typeface="Arial"/>
            </a:endParaRPr>
          </a:p>
          <a:p>
            <a:pPr lvl="5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</a:rPr>
              <a:t>Šiesta úroveň</a:t>
            </a:r>
            <a:endParaRPr b="0" lang="sk-SK" sz="3200" spc="-1" strike="noStrike">
              <a:solidFill>
                <a:srgbClr val="000000"/>
              </a:solidFill>
              <a:latin typeface="Arial"/>
            </a:endParaRPr>
          </a:p>
          <a:p>
            <a:pPr lvl="6"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</a:rPr>
              <a:t>Siedma úroveň</a:t>
            </a:r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248160"/>
            <a:ext cx="2131920" cy="4554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&lt;dátum/čas&gt;</a:t>
            </a:r>
            <a:endParaRPr b="0" lang="sk-SK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3123720" y="6248160"/>
            <a:ext cx="2894040" cy="4554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&lt;päta&gt;</a:t>
            </a:r>
            <a:endParaRPr b="0" lang="sk-SK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6552720" y="6248160"/>
            <a:ext cx="2132280" cy="4554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fld id="{64346013-12F2-4375-8037-E21064031F3F}" type="slidenum">
              <a:rPr b="0" lang="cs-CZ" sz="1200" spc="-1" strike="noStrike">
                <a:solidFill>
                  <a:srgbClr val="000000"/>
                </a:solidFill>
                <a:latin typeface="Arial Black"/>
                <a:ea typeface="DejaVu Sans"/>
              </a:rPr>
              <a:t>&lt;číslo&gt;</a:t>
            </a:fld>
            <a:endParaRPr b="0" lang="sk-SK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"/>
          <p:cNvGrpSpPr/>
          <p:nvPr/>
        </p:nvGrpSpPr>
        <p:grpSpPr>
          <a:xfrm>
            <a:off x="0" y="927000"/>
            <a:ext cx="8989920" cy="4494240"/>
            <a:chOff x="0" y="927000"/>
            <a:chExt cx="8989920" cy="4494240"/>
          </a:xfrm>
        </p:grpSpPr>
        <p:sp>
          <p:nvSpPr>
            <p:cNvPr id="46" name="CustomShape 2"/>
            <p:cNvSpPr/>
            <p:nvPr/>
          </p:nvSpPr>
          <p:spPr>
            <a:xfrm>
              <a:off x="685800" y="2070000"/>
              <a:ext cx="7389720" cy="3351240"/>
            </a:xfrm>
            <a:custGeom>
              <a:avLst/>
              <a:gdLst/>
              <a:ahLst/>
              <a:rect l="0" t="0" r="r" b="b"/>
              <a:pathLst>
                <a:path w="20529" h="9311">
                  <a:moveTo>
                    <a:pt x="1551" y="0"/>
                  </a:moveTo>
                  <a:lnTo>
                    <a:pt x="1552" y="0"/>
                  </a:lnTo>
                  <a:cubicBezTo>
                    <a:pt x="1279" y="0"/>
                    <a:pt x="1012" y="72"/>
                    <a:pt x="776" y="208"/>
                  </a:cubicBezTo>
                  <a:cubicBezTo>
                    <a:pt x="540" y="344"/>
                    <a:pt x="344" y="540"/>
                    <a:pt x="208" y="776"/>
                  </a:cubicBezTo>
                  <a:cubicBezTo>
                    <a:pt x="72" y="1012"/>
                    <a:pt x="0" y="1279"/>
                    <a:pt x="0" y="1552"/>
                  </a:cubicBezTo>
                  <a:lnTo>
                    <a:pt x="0" y="7758"/>
                  </a:lnTo>
                  <a:lnTo>
                    <a:pt x="0" y="7758"/>
                  </a:lnTo>
                  <a:cubicBezTo>
                    <a:pt x="0" y="8031"/>
                    <a:pt x="72" y="8298"/>
                    <a:pt x="208" y="8534"/>
                  </a:cubicBezTo>
                  <a:cubicBezTo>
                    <a:pt x="344" y="8770"/>
                    <a:pt x="540" y="8966"/>
                    <a:pt x="776" y="9102"/>
                  </a:cubicBezTo>
                  <a:cubicBezTo>
                    <a:pt x="1012" y="9238"/>
                    <a:pt x="1279" y="9310"/>
                    <a:pt x="1552" y="9310"/>
                  </a:cubicBezTo>
                  <a:lnTo>
                    <a:pt x="18976" y="9310"/>
                  </a:lnTo>
                  <a:lnTo>
                    <a:pt x="18976" y="9310"/>
                  </a:lnTo>
                  <a:cubicBezTo>
                    <a:pt x="19249" y="9310"/>
                    <a:pt x="19516" y="9238"/>
                    <a:pt x="19752" y="9102"/>
                  </a:cubicBezTo>
                  <a:cubicBezTo>
                    <a:pt x="19988" y="8966"/>
                    <a:pt x="20184" y="8770"/>
                    <a:pt x="20320" y="8534"/>
                  </a:cubicBezTo>
                  <a:cubicBezTo>
                    <a:pt x="20456" y="8298"/>
                    <a:pt x="20528" y="8031"/>
                    <a:pt x="20528" y="7758"/>
                  </a:cubicBezTo>
                  <a:lnTo>
                    <a:pt x="20528" y="1551"/>
                  </a:lnTo>
                  <a:lnTo>
                    <a:pt x="20528" y="1552"/>
                  </a:lnTo>
                  <a:lnTo>
                    <a:pt x="20528" y="1552"/>
                  </a:lnTo>
                  <a:cubicBezTo>
                    <a:pt x="20528" y="1279"/>
                    <a:pt x="20456" y="1012"/>
                    <a:pt x="20320" y="776"/>
                  </a:cubicBezTo>
                  <a:cubicBezTo>
                    <a:pt x="20184" y="540"/>
                    <a:pt x="19988" y="344"/>
                    <a:pt x="19752" y="208"/>
                  </a:cubicBezTo>
                  <a:cubicBezTo>
                    <a:pt x="19516" y="72"/>
                    <a:pt x="19249" y="0"/>
                    <a:pt x="18976" y="0"/>
                  </a:cubicBezTo>
                  <a:lnTo>
                    <a:pt x="1551" y="0"/>
                  </a:lnTo>
                </a:path>
              </a:pathLst>
            </a:custGeom>
            <a:noFill/>
            <a:ln w="50760">
              <a:solidFill>
                <a:srgbClr val="6699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3"/>
            <p:cNvSpPr/>
            <p:nvPr/>
          </p:nvSpPr>
          <p:spPr>
            <a:xfrm>
              <a:off x="228600" y="927000"/>
              <a:ext cx="7161120" cy="989280"/>
            </a:xfrm>
            <a:prstGeom prst="rect">
              <a:avLst/>
            </a:prstGeom>
            <a:solidFill>
              <a:srgbClr val="ffffff"/>
            </a:solidFill>
            <a:ln w="57240">
              <a:solidFill>
                <a:srgbClr val="6699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CustomShape 4"/>
            <p:cNvSpPr/>
            <p:nvPr/>
          </p:nvSpPr>
          <p:spPr>
            <a:xfrm>
              <a:off x="0" y="1384200"/>
              <a:ext cx="8989920" cy="1827360"/>
            </a:xfrm>
            <a:custGeom>
              <a:avLst/>
              <a:gdLst/>
              <a:ahLst/>
              <a:rect l="l" t="t" r="r" b="b"/>
              <a:pathLst>
                <a:path w="4919" h="1000">
                  <a:moveTo>
                    <a:pt x="0" y="0"/>
                  </a:moveTo>
                  <a:lnTo>
                    <a:pt x="0" y="1000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Line 5"/>
            <p:cNvSpPr/>
            <p:nvPr/>
          </p:nvSpPr>
          <p:spPr>
            <a:xfrm>
              <a:off x="0" y="3060720"/>
              <a:ext cx="8304120" cy="0"/>
            </a:xfrm>
            <a:prstGeom prst="line">
              <a:avLst/>
            </a:prstGeom>
            <a:ln w="507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228600" y="1426680"/>
            <a:ext cx="8075520" cy="1608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sk-SK" sz="4600" spc="-1" strike="noStrike">
                <a:solidFill>
                  <a:srgbClr val="ffffff"/>
                </a:solidFill>
                <a:latin typeface="Arial"/>
              </a:rPr>
              <a:t>Kliknúť na úpravu formátu textu titulku</a:t>
            </a:r>
            <a:endParaRPr b="0" lang="sk-SK" sz="4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dt"/>
          </p:nvPr>
        </p:nvSpPr>
        <p:spPr>
          <a:xfrm>
            <a:off x="457200" y="6248160"/>
            <a:ext cx="2131920" cy="4698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&lt;dátum/čas&gt;</a:t>
            </a:r>
            <a:endParaRPr b="0" lang="sk-SK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ftr"/>
          </p:nvPr>
        </p:nvSpPr>
        <p:spPr>
          <a:xfrm>
            <a:off x="3123720" y="6252840"/>
            <a:ext cx="2894040" cy="4554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cs-CZ" sz="1200" spc="-1" strike="noStrike">
                <a:solidFill>
                  <a:srgbClr val="000000"/>
                </a:solidFill>
                <a:latin typeface="Arial"/>
                <a:ea typeface="DejaVu Sans"/>
              </a:rPr>
              <a:t>&lt;päta&gt;</a:t>
            </a:r>
            <a:endParaRPr b="0" lang="sk-SK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sldNum"/>
          </p:nvPr>
        </p:nvSpPr>
        <p:spPr>
          <a:xfrm>
            <a:off x="6552720" y="6248160"/>
            <a:ext cx="2132280" cy="4698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fld id="{109BA3C9-A903-443F-8E99-3E81621E4A1B}" type="slidenum">
              <a:rPr b="0" lang="cs-CZ" sz="1200" spc="-1" strike="noStrike">
                <a:solidFill>
                  <a:srgbClr val="000000"/>
                </a:solidFill>
                <a:latin typeface="Arial Black"/>
                <a:ea typeface="DejaVu Sans"/>
              </a:rPr>
              <a:t>&lt;číslo&gt;</a:t>
            </a:fld>
            <a:endParaRPr b="0" lang="sk-SK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://www.linkadeti.sk/" TargetMode="External"/><Relationship Id="rId3" Type="http://schemas.openxmlformats.org/officeDocument/2006/relationships/hyperlink" Target="http://www.linkadeti.sk/" TargetMode="External"/><Relationship Id="rId4" Type="http://schemas.openxmlformats.org/officeDocument/2006/relationships/hyperlink" Target="http://www.zskostolne.estranky.sk/" TargetMode="External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://www.slovensko.sk/" TargetMode="External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hyperlink" Target="http://zachranari.sk/" TargetMode="External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94760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4400" spc="-1" strike="noStrike">
                <a:solidFill>
                  <a:srgbClr val="ffffff"/>
                </a:solidFill>
                <a:latin typeface="Times New Roman"/>
              </a:rPr>
              <a:t>Webová stránka</a:t>
            </a:r>
            <a:endParaRPr b="0" lang="sk-SK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09120" y="1599840"/>
            <a:ext cx="3891240" cy="441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41280" algn="ctr">
              <a:spcBef>
                <a:spcPts val="69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800" spc="-1" strike="noStrike">
                <a:solidFill>
                  <a:srgbClr val="ff0000"/>
                </a:solidFill>
                <a:latin typeface="Arial"/>
              </a:rPr>
              <a:t>OBSAH</a:t>
            </a:r>
            <a:endParaRPr b="0" lang="sk-SK" sz="2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80000"/>
              <a:buFont typeface="Wingdings" charset="2"/>
              <a:buChar char="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Times New Roman"/>
              </a:rPr>
              <a:t>Zobrazenie stránky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80000"/>
              <a:buFont typeface="Wingdings" charset="2"/>
              <a:buChar char="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Times New Roman"/>
              </a:rPr>
              <a:t>Adresa stránky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80000"/>
              <a:buFont typeface="Wingdings" charset="2"/>
              <a:buChar char="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Times New Roman"/>
              </a:rPr>
              <a:t>Obsah stránky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80000"/>
              <a:buFont typeface="Wingdings" charset="2"/>
              <a:buChar char="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Times New Roman"/>
              </a:rPr>
              <a:t>Chyba pri písaní adresy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80000"/>
              <a:buFont typeface="Wingdings" charset="2"/>
              <a:buChar char="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Times New Roman"/>
              </a:rPr>
              <a:t>Prezeranie stránok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5580000" y="4221000"/>
            <a:ext cx="2737080" cy="195120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3851280" y="4076640"/>
            <a:ext cx="3203640" cy="200196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6288120" y="1268280"/>
            <a:ext cx="2316240" cy="30006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4"/>
          <a:stretch/>
        </p:blipFill>
        <p:spPr>
          <a:xfrm>
            <a:off x="4211640" y="1268280"/>
            <a:ext cx="2628720" cy="2984760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468360" y="5084640"/>
            <a:ext cx="4248000" cy="91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Poznámka: 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Odpovede na úlohy si zapisuj 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do zošita .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0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dur="indefinite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dur="indefinite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dur="indefinite" nodeType="afterEffect" fill="hold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 additive="repl">
                                        <p:cTn id="11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dur="indefinite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dur="indefinite" nodeType="afterEffect" fill="hold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 additive="repl">
                                        <p:cTn id="15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dur="indefinite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dur="indefinite" nodeType="afterEffect" fill="hold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 additive="repl">
                                        <p:cTn id="19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dur="indefinite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dur="indefinite" nodeType="afterEffect" fill="hold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 additive="repl">
                                        <p:cTn id="23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dur="indefinite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dur="indefinite" nodeType="afterEffect" fill="hold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 additive="repl">
                                        <p:cTn id="27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dur="indefinite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dur="indefinite" nodeType="afterEffect" fill="hold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 additive="repl">
                                        <p:cTn id="31" dur="1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dur="indefinite" fill="hold">
                      <p:stCondLst>
                        <p:cond delay="indefinite"/>
                      </p:stCondLst>
                      <p:childTnLst>
                        <p:par>
                          <p:cTn id="33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4" dur="indefinite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8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95280" y="1155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4200" spc="-1" strike="noStrike">
                <a:solidFill>
                  <a:srgbClr val="ffffff"/>
                </a:solidFill>
                <a:latin typeface="Times New Roman"/>
              </a:rPr>
              <a:t>Zobrazenie stránky</a:t>
            </a:r>
            <a:endParaRPr b="0" lang="sk-SK" sz="4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609480" y="1599840"/>
            <a:ext cx="7925040" cy="441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996666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Times New Roman"/>
              </a:rPr>
              <a:t>pomocou </a:t>
            </a:r>
            <a:r>
              <a:rPr b="1" lang="sk-SK" sz="2400" spc="-1" strike="noStrike">
                <a:solidFill>
                  <a:srgbClr val="ff0000"/>
                </a:solidFill>
                <a:latin typeface="Times New Roman"/>
              </a:rPr>
              <a:t>webového prehliadača</a:t>
            </a:r>
            <a:r>
              <a:rPr b="1" lang="sk-SK" sz="2400" spc="-1" strike="noStrike">
                <a:solidFill>
                  <a:srgbClr val="000000"/>
                </a:solidFill>
                <a:latin typeface="Times New Roman"/>
              </a:rPr>
              <a:t> - špeciálneho programu na otváranie a prezeranie stránky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598"/>
              </a:spcBef>
              <a:buClr>
                <a:srgbClr val="996666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400" spc="-1" strike="noStrike">
                <a:solidFill>
                  <a:srgbClr val="000000"/>
                </a:solidFill>
                <a:latin typeface="Times New Roman"/>
              </a:rPr>
              <a:t>Typy webových prehliadačov : 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684360" y="2924280"/>
            <a:ext cx="1358640" cy="135864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2340000" y="2924280"/>
            <a:ext cx="1496880" cy="152532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3"/>
          <a:stretch/>
        </p:blipFill>
        <p:spPr>
          <a:xfrm>
            <a:off x="3995640" y="2852640"/>
            <a:ext cx="1428840" cy="142884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4"/>
          <a:stretch/>
        </p:blipFill>
        <p:spPr>
          <a:xfrm>
            <a:off x="5724360" y="3141720"/>
            <a:ext cx="876600" cy="87624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5"/>
          <a:stretch/>
        </p:blipFill>
        <p:spPr>
          <a:xfrm>
            <a:off x="6948360" y="2924280"/>
            <a:ext cx="952560" cy="95256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903600" y="4292640"/>
            <a:ext cx="102960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Internet 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Explorer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2702160" y="4365720"/>
            <a:ext cx="8787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Firefox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4215240" y="4292640"/>
            <a:ext cx="99144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Google 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Chrome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5869080" y="4365720"/>
            <a:ext cx="8146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Opera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7095960" y="4221000"/>
            <a:ext cx="97920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Sea 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Monkey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stomShape 8"/>
          <p:cNvSpPr/>
          <p:nvPr/>
        </p:nvSpPr>
        <p:spPr>
          <a:xfrm>
            <a:off x="883800" y="5321160"/>
            <a:ext cx="75142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800" spc="-1" strike="noStrike">
                <a:solidFill>
                  <a:srgbClr val="000000"/>
                </a:solidFill>
                <a:latin typeface="Arial"/>
              </a:rPr>
              <a:t>Úloha č.1: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 Zisti, aký webový prehliadač sa nachádza na vašom počítači.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random/>
  </p:transition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dur="indefinite" fill="hold">
                      <p:stCondLst>
                        <p:cond delay="0"/>
                      </p:stCondLst>
                      <p:childTnLst>
                        <p:par>
                          <p:cTn id="4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6" dur="indefinite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dur="indefinite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dur="indefinite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dur="indefinite" fill="hold">
                      <p:stCondLst>
                        <p:cond delay="indefinite"/>
                      </p:stCondLst>
                      <p:childTnLst>
                        <p:par>
                          <p:cTn id="5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5" dur="indefinite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dur="indefinite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dur="indefinite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dur="indefinite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dur="indefinite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dur="indefinite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dur="indefinite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dur="indefinite" fill="hold">
                      <p:stCondLst>
                        <p:cond delay="indefinite"/>
                      </p:stCondLst>
                      <p:childTnLst>
                        <p:par>
                          <p:cTn id="8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dur="indefinite" fill="hold">
                      <p:stCondLst>
                        <p:cond delay="indefinite"/>
                      </p:stCondLst>
                      <p:childTnLst>
                        <p:par>
                          <p:cTn id="9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dur="indefinite" fill="hold">
                      <p:stCondLst>
                        <p:cond delay="indefinite"/>
                      </p:stCondLst>
                      <p:childTnLst>
                        <p:par>
                          <p:cTn id="99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dur="indefinite" fill="hold">
                      <p:stCondLst>
                        <p:cond delay="indefinite"/>
                      </p:stCondLst>
                      <p:childTnLst>
                        <p:par>
                          <p:cTn id="10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dur="indefinite" fill="hold">
                      <p:stCondLst>
                        <p:cond delay="indefinite"/>
                      </p:stCondLst>
                      <p:childTnLst>
                        <p:par>
                          <p:cTn id="113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dur="indefinite" fill="hold">
                            <p:stCondLst>
                              <p:cond delay="1800"/>
                            </p:stCondLst>
                            <p:childTnLst>
                              <p:par>
                                <p:cTn id="120" dur="indefinite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228600"/>
            <a:ext cx="8015400" cy="9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4400" spc="-1" strike="noStrike">
                <a:solidFill>
                  <a:srgbClr val="ffffff"/>
                </a:solidFill>
                <a:latin typeface="Times New Roman"/>
              </a:rPr>
              <a:t>Adresa webovej stránky</a:t>
            </a:r>
            <a:endParaRPr b="0" lang="sk-SK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395280" y="1413000"/>
            <a:ext cx="4121280" cy="377172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684360" y="1557360"/>
            <a:ext cx="3382920" cy="216000"/>
          </a:xfrm>
          <a:prstGeom prst="rect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Line 3"/>
          <p:cNvSpPr/>
          <p:nvPr/>
        </p:nvSpPr>
        <p:spPr>
          <a:xfrm>
            <a:off x="3851280" y="1773360"/>
            <a:ext cx="936720" cy="360360"/>
          </a:xfrm>
          <a:prstGeom prst="line">
            <a:avLst/>
          </a:prstGeom>
          <a:ln cap="rnd" w="28440">
            <a:solidFill>
              <a:srgbClr val="ff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4"/>
          <p:cNvSpPr/>
          <p:nvPr/>
        </p:nvSpPr>
        <p:spPr>
          <a:xfrm>
            <a:off x="4788000" y="1844640"/>
            <a:ext cx="347976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800" spc="-1" strike="noStrike">
                <a:solidFill>
                  <a:srgbClr val="000000"/>
                </a:solidFill>
                <a:latin typeface="Times New Roman"/>
              </a:rPr>
              <a:t>riadok , do ktorého 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800" spc="-1" strike="noStrike">
                <a:solidFill>
                  <a:srgbClr val="000000"/>
                </a:solidFill>
                <a:latin typeface="Times New Roman"/>
              </a:rPr>
              <a:t>napíšeme adresu webovej stránky, napr. 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800" spc="-1" strike="noStrike">
                <a:solidFill>
                  <a:srgbClr val="ff0000"/>
                </a:solidFill>
                <a:latin typeface="Times New Roman"/>
              </a:rPr>
              <a:t>          </a:t>
            </a:r>
            <a:r>
              <a:rPr b="1" lang="sk-SK" sz="1800" spc="-1" strike="noStrike" u="sng">
                <a:solidFill>
                  <a:srgbClr val="ccccff"/>
                </a:solidFill>
                <a:uFillTx/>
                <a:latin typeface="Times New Roman"/>
                <a:hlinkClick r:id="rId2"/>
              </a:rPr>
              <a:t>www.linkadeti.sk</a:t>
            </a:r>
            <a:r>
              <a:rPr b="1" lang="sk-SK" sz="1800" spc="-1" strike="noStrike" u="sng">
                <a:solidFill>
                  <a:srgbClr val="ccccff"/>
                </a:solidFill>
                <a:uFillTx/>
                <a:latin typeface="Times New Roman"/>
                <a:hlinkClick r:id="rId3"/>
              </a:rPr>
              <a:t>/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4626000" y="2800440"/>
            <a:ext cx="2448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Line 6"/>
          <p:cNvSpPr/>
          <p:nvPr/>
        </p:nvSpPr>
        <p:spPr>
          <a:xfrm>
            <a:off x="7093080" y="2997360"/>
            <a:ext cx="431640" cy="287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7"/>
          <p:cNvSpPr/>
          <p:nvPr/>
        </p:nvSpPr>
        <p:spPr>
          <a:xfrm>
            <a:off x="6943680" y="3284640"/>
            <a:ext cx="1768680" cy="52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400" spc="-1" strike="noStrike">
                <a:solidFill>
                  <a:srgbClr val="000000"/>
                </a:solidFill>
                <a:latin typeface="Arial"/>
              </a:rPr>
              <a:t>označenie krajiny, </a:t>
            </a:r>
            <a:endParaRPr b="0" lang="sk-SK" sz="14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400" spc="-1" strike="noStrike">
                <a:solidFill>
                  <a:srgbClr val="000000"/>
                </a:solidFill>
                <a:latin typeface="Arial"/>
              </a:rPr>
              <a:t>v ktorej je server</a:t>
            </a:r>
            <a:endParaRPr b="0" lang="sk-S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Line 8"/>
          <p:cNvSpPr/>
          <p:nvPr/>
        </p:nvSpPr>
        <p:spPr>
          <a:xfrm>
            <a:off x="6227640" y="2997360"/>
            <a:ext cx="1800" cy="360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9"/>
          <p:cNvSpPr/>
          <p:nvPr/>
        </p:nvSpPr>
        <p:spPr>
          <a:xfrm>
            <a:off x="5940360" y="3357720"/>
            <a:ext cx="816120" cy="52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400" spc="-1" strike="noStrike">
                <a:solidFill>
                  <a:srgbClr val="000000"/>
                </a:solidFill>
                <a:latin typeface="Arial"/>
              </a:rPr>
              <a:t>meno </a:t>
            </a:r>
            <a:endParaRPr b="0" lang="sk-SK" sz="14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400" spc="-1" strike="noStrike">
                <a:solidFill>
                  <a:srgbClr val="000000"/>
                </a:solidFill>
                <a:latin typeface="Arial"/>
              </a:rPr>
              <a:t>servera</a:t>
            </a:r>
            <a:endParaRPr b="0" lang="sk-S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Line 10"/>
          <p:cNvSpPr/>
          <p:nvPr/>
        </p:nvSpPr>
        <p:spPr>
          <a:xfrm flipH="1">
            <a:off x="5217840" y="2997360"/>
            <a:ext cx="291960" cy="287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11"/>
          <p:cNvSpPr/>
          <p:nvPr/>
        </p:nvSpPr>
        <p:spPr>
          <a:xfrm>
            <a:off x="4570200" y="3357720"/>
            <a:ext cx="1122840" cy="52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4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lang="sk-SK" sz="1400" spc="-1" strike="noStrike">
                <a:solidFill>
                  <a:srgbClr val="000000"/>
                </a:solidFill>
                <a:latin typeface="Arial"/>
              </a:rPr>
              <a:t>väčšinou</a:t>
            </a:r>
            <a:endParaRPr b="0" lang="sk-SK" sz="1400" spc="-1" strike="noStrike">
              <a:solidFill>
                <a:srgbClr val="000000"/>
              </a:solidFill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sk-SK" sz="1400" spc="-1" strike="noStrike">
                <a:solidFill>
                  <a:srgbClr val="000000"/>
                </a:solidFill>
                <a:latin typeface="Arial"/>
              </a:rPr>
              <a:t>prvé slovo</a:t>
            </a:r>
            <a:endParaRPr b="0" lang="sk-S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CustomShape 12"/>
          <p:cNvSpPr/>
          <p:nvPr/>
        </p:nvSpPr>
        <p:spPr>
          <a:xfrm>
            <a:off x="4427640" y="4076640"/>
            <a:ext cx="4105080" cy="131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ff0000"/>
                </a:solidFill>
                <a:latin typeface="Times New Roman"/>
              </a:rPr>
              <a:t>Všimni si : 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nepíšeme žiadne medzery, dĺžne ani mäkčene,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namiesto medzier </a:t>
            </a:r>
            <a:r>
              <a:rPr b="1" lang="sk-SK" sz="2000" spc="-1" strike="noStrike">
                <a:solidFill>
                  <a:srgbClr val="3b3bb3"/>
                </a:solidFill>
                <a:latin typeface="Times New Roman"/>
              </a:rPr>
              <a:t>bodky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CustomShape 13"/>
          <p:cNvSpPr/>
          <p:nvPr/>
        </p:nvSpPr>
        <p:spPr>
          <a:xfrm>
            <a:off x="4351680" y="5445000"/>
            <a:ext cx="426348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Potvrdenie adresy: tlačidlom </a:t>
            </a:r>
            <a:r>
              <a:rPr b="1" lang="sk-SK" sz="2000" spc="-1" strike="noStrike">
                <a:solidFill>
                  <a:srgbClr val="3b3bb3"/>
                </a:solidFill>
                <a:latin typeface="Times New Roman"/>
              </a:rPr>
              <a:t>ENTER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14"/>
          <p:cNvSpPr/>
          <p:nvPr/>
        </p:nvSpPr>
        <p:spPr>
          <a:xfrm>
            <a:off x="-11160" y="6215040"/>
            <a:ext cx="881748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Úloha č.2: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Times New Roman"/>
              </a:rPr>
              <a:t>Na adrese našej školy </a:t>
            </a:r>
            <a:r>
              <a:rPr b="0" lang="sk-SK" sz="1800" spc="-1" strike="noStrike" u="sng">
                <a:solidFill>
                  <a:srgbClr val="ccccff"/>
                </a:solidFill>
                <a:uFillTx/>
                <a:latin typeface="Times New Roman"/>
                <a:hlinkClick r:id="rId4"/>
              </a:rPr>
              <a:t>www.zskostolne.estranky.sk/</a:t>
            </a:r>
            <a:r>
              <a:rPr b="0" lang="sk-SK" sz="1800" spc="-1" strike="noStrike">
                <a:solidFill>
                  <a:srgbClr val="000000"/>
                </a:solidFill>
                <a:latin typeface="Times New Roman"/>
              </a:rPr>
              <a:t> zisti telefónne číslo do školy.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random/>
  </p:transition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dur="indefinite" fill="hold">
                      <p:stCondLst>
                        <p:cond delay="0"/>
                      </p:stCondLst>
                      <p:childTnLst>
                        <p:par>
                          <p:cTn id="12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29" dur="indefinite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dur="indefinite" fill="hold">
                      <p:stCondLst>
                        <p:cond delay="indefinite"/>
                      </p:stCondLst>
                      <p:childTnLst>
                        <p:par>
                          <p:cTn id="133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34" dur="indefinite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dur="indefinite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dur="indefinite" fill="hold">
                      <p:stCondLst>
                        <p:cond delay="indefinite"/>
                      </p:stCondLst>
                      <p:childTnLst>
                        <p:par>
                          <p:cTn id="14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46" dur="indefinite" nodeType="clickEffect" fill="hold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 additive="repl">
                                        <p:cTn id="14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dur="indefinite" fill="hold">
                      <p:stCondLst>
                        <p:cond delay="indefinite"/>
                      </p:stCondLst>
                      <p:childTnLst>
                        <p:par>
                          <p:cTn id="15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51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54" dur="indefinite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dur="indefinite" fill="hold">
                      <p:stCondLst>
                        <p:cond delay="indefinite"/>
                      </p:stCondLst>
                      <p:childTnLst>
                        <p:par>
                          <p:cTn id="15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59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62" dur="indefinite" nodeType="after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6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dur="indefinite" fill="hold">
                      <p:stCondLst>
                        <p:cond delay="indefinite"/>
                      </p:stCondLst>
                      <p:childTnLst>
                        <p:par>
                          <p:cTn id="16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67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dur="indefinite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dur="indefinite" fill="hold">
                      <p:stCondLst>
                        <p:cond delay="indefinite"/>
                      </p:stCondLst>
                      <p:childTnLst>
                        <p:par>
                          <p:cTn id="173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74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77" dur="indefinite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9" dur="2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dur="indefinite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dur="indefinite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3" dur="2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dur="indefinite" fill="hold">
                      <p:stCondLst>
                        <p:cond delay="indefinite"/>
                      </p:stCondLst>
                      <p:childTnLst>
                        <p:par>
                          <p:cTn id="18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86" dur="indefinite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" dur="8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9" dur="8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8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8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dur="indefinite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dur="indefinite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7" dur="8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8" dur="8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8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8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94760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3200" spc="-1" strike="noStrike">
                <a:solidFill>
                  <a:srgbClr val="ffffff"/>
                </a:solidFill>
                <a:latin typeface="Times New Roman"/>
              </a:rPr>
              <a:t>Obsah webovej stránky</a:t>
            </a:r>
            <a:endParaRPr b="0" lang="sk-SK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468360" y="1484280"/>
            <a:ext cx="4121280" cy="362736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539640" y="2349360"/>
            <a:ext cx="4103640" cy="3167280"/>
          </a:xfrm>
          <a:prstGeom prst="rect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Line 3"/>
          <p:cNvSpPr/>
          <p:nvPr/>
        </p:nvSpPr>
        <p:spPr>
          <a:xfrm>
            <a:off x="2484360" y="5300640"/>
            <a:ext cx="1800" cy="289080"/>
          </a:xfrm>
          <a:prstGeom prst="line">
            <a:avLst/>
          </a:prstGeom>
          <a:ln cap="rnd" w="28440">
            <a:solidFill>
              <a:srgbClr val="ff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4"/>
          <p:cNvSpPr/>
          <p:nvPr/>
        </p:nvSpPr>
        <p:spPr>
          <a:xfrm>
            <a:off x="668160" y="5567400"/>
            <a:ext cx="723240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ff0000"/>
                </a:solidFill>
                <a:latin typeface="Times New Roman"/>
              </a:rPr>
              <a:t>plocha prehliadača</a:t>
            </a: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, v ktorej sa zobrazuje obsah webovej stránky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5068800" y="2276640"/>
            <a:ext cx="3079440" cy="25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Obsah najčastejšie tvoria :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text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obrázky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animácie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zvuky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Vzhľad webovej stránky 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mení jej autor.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324000" y="6237360"/>
            <a:ext cx="82087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000000"/>
                </a:solidFill>
                <a:latin typeface="Times New Roman"/>
              </a:rPr>
              <a:t>Úloha č.3 :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k-SK" sz="2400" spc="-1" strike="noStrike">
                <a:solidFill>
                  <a:srgbClr val="000000"/>
                </a:solidFill>
                <a:latin typeface="Times New Roman"/>
              </a:rPr>
              <a:t>Na stránke </a:t>
            </a:r>
            <a:r>
              <a:rPr b="0" lang="sk-SK" sz="2400" spc="-1" strike="noStrike" u="sng">
                <a:solidFill>
                  <a:srgbClr val="ccccff"/>
                </a:solidFill>
                <a:uFillTx/>
                <a:latin typeface="Times New Roman"/>
                <a:hlinkClick r:id="rId2"/>
              </a:rPr>
              <a:t>www.slovensko.sk/</a:t>
            </a:r>
            <a:r>
              <a:rPr b="0" lang="sk-SK" sz="2400" spc="-1" strike="noStrike">
                <a:solidFill>
                  <a:srgbClr val="000000"/>
                </a:solidFill>
                <a:latin typeface="Times New Roman"/>
              </a:rPr>
              <a:t> zisti, čo tvorí jej obsah.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random/>
  </p:transition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dur="indefinite" fill="hold">
                      <p:stCondLst>
                        <p:cond delay="0"/>
                      </p:stCondLst>
                      <p:childTnLst>
                        <p:par>
                          <p:cTn id="20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07" dur="indefinite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0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dur="indefinite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dur="indefinite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dur="indefinite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dur="indefinite" fill="hold">
                      <p:stCondLst>
                        <p:cond delay="indefinite"/>
                      </p:stCondLst>
                      <p:childTnLst>
                        <p:par>
                          <p:cTn id="22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23" dur="indefinite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5" dur="8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6" dur="8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8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8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dur="indefinite" fill="hold">
                      <p:stCondLst>
                        <p:cond delay="indefinite"/>
                      </p:stCondLst>
                      <p:childTnLst>
                        <p:par>
                          <p:cTn id="23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33" dur="indefinite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235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dur="indefinite" fill="hold">
                      <p:stCondLst>
                        <p:cond delay="indefinite"/>
                      </p:stCondLst>
                      <p:childTnLst>
                        <p:par>
                          <p:cTn id="237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38" dur="indefinite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240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dur="indefinite" fill="hold">
                      <p:stCondLst>
                        <p:cond delay="indefinite"/>
                      </p:stCondLst>
                      <p:childTnLst>
                        <p:par>
                          <p:cTn id="24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43" dur="indefinite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245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dur="indefinite" fill="hold">
                      <p:stCondLst>
                        <p:cond delay="indefinite"/>
                      </p:stCondLst>
                      <p:childTnLst>
                        <p:par>
                          <p:cTn id="247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48" dur="indefinite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250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dur="indefinite" fill="hold">
                      <p:stCondLst>
                        <p:cond delay="indefinite"/>
                      </p:stCondLst>
                      <p:childTnLst>
                        <p:par>
                          <p:cTn id="25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53" dur="indefinite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255" dur="1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dur="indefinite" fill="hold">
                      <p:stCondLst>
                        <p:cond delay="indefinite"/>
                      </p:stCondLst>
                      <p:childTnLst>
                        <p:par>
                          <p:cTn id="257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58" dur="indefinite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60" dur="20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dur="indefinite" fill="hold">
                      <p:stCondLst>
                        <p:cond delay="indefinite"/>
                      </p:stCondLst>
                      <p:childTnLst>
                        <p:par>
                          <p:cTn id="26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63" dur="indefinite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65" dur="20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dur="indefinite" fill="hold">
                      <p:stCondLst>
                        <p:cond delay="indefinite"/>
                      </p:stCondLst>
                      <p:childTnLst>
                        <p:par>
                          <p:cTn id="267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68" dur="indefinite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0" dur="8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1" dur="8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2" dur="8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3" dur="8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228600"/>
            <a:ext cx="8015400" cy="9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3200" spc="-1" strike="noStrike">
                <a:solidFill>
                  <a:srgbClr val="ffffff"/>
                </a:solidFill>
                <a:latin typeface="Times New Roman"/>
              </a:rPr>
              <a:t>Omyl pri písaní webovej stránky</a:t>
            </a:r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611280" y="1600200"/>
            <a:ext cx="3274920" cy="441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609480" indent="-6080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Times New Roman"/>
              </a:rPr>
              <a:t>Snažíme sa napísať adresu stránky bez jedinej chyby.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  <a:p>
            <a:pPr marL="609480" indent="-6080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Times New Roman"/>
              </a:rPr>
              <a:t>Ak sa predsa len pomýlime , použijeme tlačidlo </a:t>
            </a:r>
            <a:r>
              <a:rPr b="0" lang="sk-SK" sz="2400" spc="-1" strike="noStrike">
                <a:solidFill>
                  <a:srgbClr val="ff0000"/>
                </a:solidFill>
                <a:latin typeface="Times New Roman"/>
              </a:rPr>
              <a:t>ZASTAVIŤ.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  <a:p>
            <a:pPr marL="609480" indent="-60804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400" spc="-1" strike="noStrike">
                <a:solidFill>
                  <a:srgbClr val="000000"/>
                </a:solidFill>
                <a:latin typeface="Times New Roman"/>
              </a:rPr>
              <a:t>Ak sa stránka zobrazuje pomaly, použijeme tlačidlo </a:t>
            </a:r>
            <a:r>
              <a:rPr b="0" lang="sk-SK" sz="2400" spc="-1" strike="noStrike">
                <a:solidFill>
                  <a:srgbClr val="ff0000"/>
                </a:solidFill>
                <a:latin typeface="Times New Roman"/>
              </a:rPr>
              <a:t>OBNOVIŤ.</a:t>
            </a:r>
            <a:endParaRPr b="0" lang="sk-SK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4067280" y="1557360"/>
            <a:ext cx="4608360" cy="324972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sp>
        <p:nvSpPr>
          <p:cNvPr id="135" name="CustomShape 3"/>
          <p:cNvSpPr/>
          <p:nvPr/>
        </p:nvSpPr>
        <p:spPr>
          <a:xfrm>
            <a:off x="4572000" y="1844640"/>
            <a:ext cx="360360" cy="216000"/>
          </a:xfrm>
          <a:prstGeom prst="rect">
            <a:avLst/>
          </a:prstGeom>
          <a:noFill/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Line 4"/>
          <p:cNvSpPr/>
          <p:nvPr/>
        </p:nvSpPr>
        <p:spPr>
          <a:xfrm flipV="1">
            <a:off x="3708360" y="1987200"/>
            <a:ext cx="1152720" cy="32432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Line 5"/>
          <p:cNvSpPr/>
          <p:nvPr/>
        </p:nvSpPr>
        <p:spPr>
          <a:xfrm flipV="1">
            <a:off x="3059280" y="1987200"/>
            <a:ext cx="1657080" cy="20192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random/>
  </p:transition>
  <p:timing>
    <p:tnLst>
      <p:par>
        <p:cTn id="276" dur="indefinite" restart="never" nodeType="tmRoot">
          <p:childTnLst>
            <p:seq>
              <p:cTn id="277" dur="indefinite" nodeType="mainSeq">
                <p:childTnLst>
                  <p:par>
                    <p:cTn id="278" dur="indefinite" fill="hold">
                      <p:stCondLst>
                        <p:cond delay="0"/>
                      </p:stCondLst>
                      <p:childTnLst>
                        <p:par>
                          <p:cTn id="279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80" dur="indefinite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dur="indefinite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nodeType="after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6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dur="indefinite" fill="hold">
                      <p:stCondLst>
                        <p:cond delay="indefinite"/>
                      </p:stCondLst>
                      <p:childTnLst>
                        <p:par>
                          <p:cTn id="29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91" dur="indefinite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dur="indefinite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nodeType="after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9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0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dur="indefinite" fill="hold">
                            <p:stCondLst>
                              <p:cond delay="3850"/>
                            </p:stCondLst>
                            <p:childTnLst>
                              <p:par>
                                <p:cTn id="303" dur="indefinite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dur="indefinite" fill="hold">
                      <p:stCondLst>
                        <p:cond delay="indefinite"/>
                      </p:stCondLst>
                      <p:childTnLst>
                        <p:par>
                          <p:cTn id="309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10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2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3" dur="5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5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dur="indefinite" fill="hold">
                            <p:stCondLst>
                              <p:cond delay="3050"/>
                            </p:stCondLst>
                            <p:childTnLst>
                              <p:par>
                                <p:cTn id="316" dur="indefinite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0" y="228600"/>
            <a:ext cx="8015400" cy="91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3200" spc="-1" strike="noStrike">
                <a:solidFill>
                  <a:srgbClr val="ffffff"/>
                </a:solidFill>
                <a:latin typeface="Times New Roman"/>
              </a:rPr>
              <a:t>Prezeranie stránok</a:t>
            </a:r>
            <a:endParaRPr b="0" lang="sk-SK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3851280" y="1268280"/>
            <a:ext cx="4822920" cy="501660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4356000" y="2708280"/>
            <a:ext cx="1008000" cy="3600360"/>
          </a:xfrm>
          <a:prstGeom prst="rect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3"/>
          <p:cNvSpPr/>
          <p:nvPr/>
        </p:nvSpPr>
        <p:spPr>
          <a:xfrm>
            <a:off x="387720" y="1557360"/>
            <a:ext cx="4041000" cy="375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Po otvorení každej stránky sa 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nám zobrazí jej titulná stránka.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Na titulnej stránke rozličné 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podnadpisy - </a:t>
            </a:r>
            <a:r>
              <a:rPr b="1" lang="sk-SK" sz="2000" spc="-1" strike="noStrike">
                <a:solidFill>
                  <a:srgbClr val="ff0000"/>
                </a:solidFill>
                <a:latin typeface="Times New Roman"/>
              </a:rPr>
              <a:t>ODKAZY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Po kliknutí na odkaz sa nám 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zobrazí obsah ďalšej podstránky.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Každá stránka by mala mať aj odkaz, 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ktorý nás vráti na titulnú stránku - 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000" spc="-1" strike="noStrike">
                <a:solidFill>
                  <a:srgbClr val="ff0000"/>
                </a:solidFill>
                <a:latin typeface="Times New Roman"/>
              </a:rPr>
              <a:t>Titulná stránka, Úvod, Domov</a:t>
            </a:r>
            <a:endParaRPr b="0" lang="sk-SK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80640" y="6286680"/>
            <a:ext cx="847620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sk-SK" sz="2000" spc="-1" strike="noStrike">
                <a:solidFill>
                  <a:srgbClr val="000000"/>
                </a:solidFill>
                <a:latin typeface="Times New Roman"/>
              </a:rPr>
              <a:t>Úloha č.4: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Times New Roman"/>
              </a:rPr>
              <a:t>Na stránke </a:t>
            </a:r>
            <a:r>
              <a:rPr b="0" lang="sk-SK" sz="1800" spc="-1" strike="noStrike" u="sng">
                <a:solidFill>
                  <a:srgbClr val="ccccff"/>
                </a:solidFill>
                <a:uFillTx/>
                <a:latin typeface="Times New Roman"/>
                <a:hlinkClick r:id="rId2"/>
              </a:rPr>
              <a:t>http://zachranari.sk/</a:t>
            </a:r>
            <a:r>
              <a:rPr b="0" lang="sk-SK" sz="1800" spc="-1" strike="noStrike">
                <a:solidFill>
                  <a:srgbClr val="000000"/>
                </a:solidFill>
                <a:latin typeface="Times New Roman"/>
              </a:rPr>
              <a:t> nájdi všetky podstránky. Koľko ich je spolu ? </a:t>
            </a:r>
            <a:endParaRPr b="0" lang="sk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Line 5"/>
          <p:cNvSpPr/>
          <p:nvPr/>
        </p:nvSpPr>
        <p:spPr>
          <a:xfrm>
            <a:off x="2987640" y="2997360"/>
            <a:ext cx="1368360" cy="502920"/>
          </a:xfrm>
          <a:prstGeom prst="line">
            <a:avLst/>
          </a:prstGeom>
          <a:ln w="28440">
            <a:solidFill>
              <a:srgbClr val="ff0000"/>
            </a:solidFill>
            <a:prstDash val="sysDot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random/>
  </p:transition>
  <p:timing>
    <p:tnLst>
      <p:par>
        <p:cTn id="321" dur="indefinite" restart="never" nodeType="tmRoot">
          <p:childTnLst>
            <p:seq>
              <p:cTn id="322" dur="indefinite" nodeType="mainSeq">
                <p:childTnLst>
                  <p:par>
                    <p:cTn id="323" dur="indefinite" fill="hold">
                      <p:stCondLst>
                        <p:cond delay="0"/>
                      </p:stCondLst>
                      <p:childTnLst>
                        <p:par>
                          <p:cTn id="32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25" dur="indefinite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dur="indefinite" fill="hold">
                            <p:stCondLst>
                              <p:cond delay="2000"/>
                            </p:stCondLst>
                            <p:childTnLst>
                              <p:par>
                                <p:cTn id="329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dur="indefinite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dur="indefinite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dur="indefinite" fill="hold">
                            <p:stCondLst>
                              <p:cond delay="2000"/>
                            </p:stCondLst>
                            <p:childTnLst>
                              <p:par>
                                <p:cTn id="335" dur="indefinite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dur="indefinite" fill="hold">
                      <p:stCondLst>
                        <p:cond delay="indefinite"/>
                      </p:stCondLst>
                      <p:childTnLst>
                        <p:par>
                          <p:cTn id="341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42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dur="indefinite" fill="hold">
                      <p:stCondLst>
                        <p:cond delay="indefinite"/>
                      </p:stCondLst>
                      <p:childTnLst>
                        <p:par>
                          <p:cTn id="34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46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49" dur="indefinite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dur="indefinite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dur="indefinite" fill="hold">
                      <p:stCondLst>
                        <p:cond delay="indefinite"/>
                      </p:stCondLst>
                      <p:childTnLst>
                        <p:par>
                          <p:cTn id="35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1" dur="5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2" dur="500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3" dur="500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dur="indefinite" fill="hold">
                      <p:stCondLst>
                        <p:cond delay="indefinite"/>
                      </p:stCondLst>
                      <p:childTnLst>
                        <p:par>
                          <p:cTn id="36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66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8" dur="5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9" dur="5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500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dur="indefinite" fill="hold">
                      <p:stCondLst>
                        <p:cond delay="indefinite"/>
                      </p:stCondLst>
                      <p:childTnLst>
                        <p:par>
                          <p:cTn id="37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5" dur="500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6" dur="500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7" dur="500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dur="indefinite" fill="hold">
                      <p:stCondLst>
                        <p:cond delay="indefinite"/>
                      </p:stCondLst>
                      <p:childTnLst>
                        <p:par>
                          <p:cTn id="379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2" dur="500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3" dur="500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500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dur="indefinite" fill="hold">
                      <p:stCondLst>
                        <p:cond delay="indefinite"/>
                      </p:stCondLst>
                      <p:childTnLst>
                        <p:par>
                          <p:cTn id="38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9" dur="500"/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0" dur="500" fill="hold"/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1" dur="500" fill="hold"/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dur="indefinite" fill="hold">
                      <p:stCondLst>
                        <p:cond delay="indefinite"/>
                      </p:stCondLst>
                      <p:childTnLst>
                        <p:par>
                          <p:cTn id="393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94" dur="indefinite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6" dur="8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7" dur="8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8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8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94760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3200" spc="-1" strike="noStrike">
                <a:solidFill>
                  <a:srgbClr val="ffffff"/>
                </a:solidFill>
                <a:latin typeface="Times New Roman"/>
              </a:rPr>
              <a:t>Zapamätajme si:</a:t>
            </a:r>
            <a:endParaRPr b="0" lang="sk-SK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609480" y="1599840"/>
            <a:ext cx="7925040" cy="441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1280" indent="-341280">
              <a:lnSpc>
                <a:spcPct val="100000"/>
              </a:lnSpc>
              <a:spcBef>
                <a:spcPts val="697"/>
              </a:spcBef>
              <a:buClr>
                <a:srgbClr val="996666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800" spc="-1" strike="noStrike">
                <a:solidFill>
                  <a:srgbClr val="000000"/>
                </a:solidFill>
                <a:latin typeface="Times New Roman"/>
              </a:rPr>
              <a:t>Webová stránka sa zobrazuje vo </a:t>
            </a:r>
            <a:r>
              <a:rPr b="1" lang="sk-SK" sz="2800" spc="-1" strike="noStrike">
                <a:solidFill>
                  <a:srgbClr val="ff0000"/>
                </a:solidFill>
                <a:latin typeface="Times New Roman"/>
              </a:rPr>
              <a:t>webovom prehliadači.</a:t>
            </a:r>
            <a:endParaRPr b="0" lang="sk-SK" sz="2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697"/>
              </a:spcBef>
              <a:buClr>
                <a:srgbClr val="996666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800" spc="-1" strike="noStrike">
                <a:solidFill>
                  <a:srgbClr val="ff0000"/>
                </a:solidFill>
                <a:latin typeface="Times New Roman"/>
              </a:rPr>
              <a:t>Adresa</a:t>
            </a:r>
            <a:r>
              <a:rPr b="1" lang="sk-SK" sz="2800" spc="-1" strike="noStrike">
                <a:solidFill>
                  <a:srgbClr val="000000"/>
                </a:solidFill>
                <a:latin typeface="Times New Roman"/>
              </a:rPr>
              <a:t> stránky musí byť zapísaná </a:t>
            </a:r>
            <a:r>
              <a:rPr b="1" lang="sk-SK" sz="2800" spc="-1" strike="noStrike">
                <a:solidFill>
                  <a:srgbClr val="ff0000"/>
                </a:solidFill>
                <a:latin typeface="Times New Roman"/>
              </a:rPr>
              <a:t>bez chyby.</a:t>
            </a:r>
            <a:endParaRPr b="0" lang="sk-SK" sz="2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697"/>
              </a:spcBef>
              <a:buClr>
                <a:srgbClr val="996666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800" spc="-1" strike="noStrike">
                <a:solidFill>
                  <a:srgbClr val="000000"/>
                </a:solidFill>
                <a:latin typeface="Times New Roman"/>
              </a:rPr>
              <a:t>Stránka, ktorá sa zobrazí, ako prvá, sa nazýva </a:t>
            </a:r>
            <a:r>
              <a:rPr b="1" lang="sk-SK" sz="2800" spc="-1" strike="noStrike">
                <a:solidFill>
                  <a:srgbClr val="ff0000"/>
                </a:solidFill>
                <a:latin typeface="Times New Roman"/>
              </a:rPr>
              <a:t>titulná stránka.</a:t>
            </a:r>
            <a:endParaRPr b="0" lang="sk-SK" sz="2800" spc="-1" strike="noStrike">
              <a:solidFill>
                <a:srgbClr val="000000"/>
              </a:solidFill>
              <a:latin typeface="Arial"/>
            </a:endParaRPr>
          </a:p>
          <a:p>
            <a:pPr marL="341280" indent="-341280">
              <a:lnSpc>
                <a:spcPct val="100000"/>
              </a:lnSpc>
              <a:spcBef>
                <a:spcPts val="697"/>
              </a:spcBef>
              <a:buClr>
                <a:srgbClr val="996666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sk-SK" sz="2800" spc="-1" strike="noStrike">
                <a:solidFill>
                  <a:srgbClr val="000000"/>
                </a:solidFill>
                <a:latin typeface="Times New Roman"/>
              </a:rPr>
              <a:t>Z nej sa po prechádzaní </a:t>
            </a:r>
            <a:r>
              <a:rPr b="1" lang="sk-SK" sz="2800" spc="-1" strike="noStrike">
                <a:solidFill>
                  <a:srgbClr val="ff0000"/>
                </a:solidFill>
                <a:latin typeface="Times New Roman"/>
              </a:rPr>
              <a:t>odkazmi </a:t>
            </a:r>
            <a:r>
              <a:rPr b="1" lang="sk-SK" sz="2800" spc="-1" strike="noStrike">
                <a:solidFill>
                  <a:srgbClr val="000000"/>
                </a:solidFill>
                <a:latin typeface="Times New Roman"/>
              </a:rPr>
              <a:t>dostaneme na všetky ďalšie </a:t>
            </a:r>
            <a:r>
              <a:rPr b="1" lang="sk-SK" sz="2800" spc="-1" strike="noStrike">
                <a:solidFill>
                  <a:srgbClr val="ff0000"/>
                </a:solidFill>
                <a:latin typeface="Times New Roman"/>
              </a:rPr>
              <a:t>podstránky.</a:t>
            </a:r>
            <a:endParaRPr b="0" lang="sk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random/>
  </p:transition>
  <p:timing>
    <p:tnLst>
      <p:par>
        <p:cTn id="402" dur="indefinite" restart="never" nodeType="tmRoot">
          <p:childTnLst>
            <p:seq>
              <p:cTn id="403" dur="indefinite" nodeType="mainSeq">
                <p:childTnLst>
                  <p:par>
                    <p:cTn id="404" dur="indefinite" fill="hold">
                      <p:stCondLst>
                        <p:cond delay="0"/>
                      </p:stCondLst>
                      <p:childTnLst>
                        <p:par>
                          <p:cTn id="40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06" dur="indefinite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0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dur="indefinite" fill="hold">
                      <p:stCondLst>
                        <p:cond delay="indefinite"/>
                      </p:stCondLst>
                      <p:childTnLst>
                        <p:par>
                          <p:cTn id="41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11" dur="indefinite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413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dur="indefinite" fill="hold">
                      <p:stCondLst>
                        <p:cond delay="indefinite"/>
                      </p:stCondLst>
                      <p:childTnLst>
                        <p:par>
                          <p:cTn id="41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16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8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dur="indefinite" fill="hold">
                      <p:stCondLst>
                        <p:cond delay="indefinite"/>
                      </p:stCondLst>
                      <p:childTnLst>
                        <p:par>
                          <p:cTn id="42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21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3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dur="indefinite" fill="hold">
                      <p:stCondLst>
                        <p:cond delay="indefinite"/>
                      </p:stCondLst>
                      <p:childTnLst>
                        <p:par>
                          <p:cTn id="425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26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8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2010-07-26T17:07:49Z</dcterms:created>
  <dc:creator>NAd</dc:creator>
  <dc:description/>
  <dc:language>sk-SK</dc:language>
  <cp:lastModifiedBy>NAd</cp:lastModifiedBy>
  <dcterms:modified xsi:type="dcterms:W3CDTF">2010-08-18T14:18:03Z</dcterms:modified>
  <cp:revision>3</cp:revision>
  <dc:subject/>
  <dc:title>Webová stránka</dc:title>
</cp:coreProperties>
</file>